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634C07-3C1A-4E20-8C2A-3E9AD495402D}">
  <a:tblStyle styleId="{4E634C07-3C1A-4E20-8C2A-3E9AD49540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aefdec07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aefdec0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666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6227050" y="11429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{4E634C07-3C1A-4E20-8C2A-3E9AD495402D}</a:tableStyleId>
              </a:tblPr>
              <a:tblGrid>
                <a:gridCol w="919275"/>
                <a:gridCol w="1722600"/>
              </a:tblGrid>
              <a:tr h="2961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Key Vocabulary: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hMerge="1"/>
              </a:tr>
              <a:tr h="296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inspiring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Giving someone positive or creative feelings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miracle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 extraordinary even taken as a sign of the power of God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symbolise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When an </a:t>
                      </a: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object</a:t>
                      </a: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or thing stands in the place of another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gratitude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Being thankful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self-control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ability to control </a:t>
                      </a: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oneself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beatitude</a:t>
                      </a:r>
                      <a:endParaRPr b="1"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Complete happiness from being blessed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06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commitment</a:t>
                      </a:r>
                      <a:endParaRPr b="1"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Being dedicated to something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22725" y="2146525"/>
            <a:ext cx="1375800" cy="3387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Strand: </a:t>
            </a:r>
            <a:r>
              <a:rPr lang="en-GB" sz="1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Expressing</a:t>
            </a:r>
            <a:r>
              <a:rPr b="1" lang="en-GB" sz="1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813300" y="121900"/>
            <a:ext cx="5392800" cy="400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entury Gothic"/>
                <a:ea typeface="Century Gothic"/>
                <a:cs typeface="Century Gothic"/>
                <a:sym typeface="Century Gothic"/>
              </a:rPr>
              <a:t>Knowledge Organiser: </a:t>
            </a:r>
            <a:r>
              <a:rPr lang="en-GB">
                <a:latin typeface="Century Gothic"/>
                <a:ea typeface="Century Gothic"/>
                <a:cs typeface="Century Gothic"/>
                <a:sym typeface="Century Gothic"/>
              </a:rPr>
              <a:t>Religious Education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3775" y="121900"/>
            <a:ext cx="1553700" cy="52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latin typeface="Century Gothic"/>
                <a:ea typeface="Century Gothic"/>
                <a:cs typeface="Century Gothic"/>
                <a:sym typeface="Century Gothic"/>
              </a:rPr>
              <a:t>Year 4: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entury Gothic"/>
                <a:ea typeface="Century Gothic"/>
                <a:cs typeface="Century Gothic"/>
                <a:sym typeface="Century Gothic"/>
              </a:rPr>
              <a:t>Autumn</a:t>
            </a:r>
            <a:endParaRPr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0" y="752350"/>
            <a:ext cx="1687500" cy="1295136"/>
          </a:xfrm>
          <a:prstGeom prst="cloud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Big Question: </a:t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Why is Jesus inspiring to some people?</a:t>
            </a:r>
            <a:endParaRPr b="1" sz="1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675" y="2777479"/>
            <a:ext cx="1161900" cy="18947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0" name="Google Shape;60;p13"/>
          <p:cNvGraphicFramePr/>
          <p:nvPr/>
        </p:nvGraphicFramePr>
        <p:xfrm>
          <a:off x="1898813" y="11430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{4E634C07-3C1A-4E20-8C2A-3E9AD495402D}</a:tableStyleId>
              </a:tblPr>
              <a:tblGrid>
                <a:gridCol w="4116900"/>
              </a:tblGrid>
              <a:tr h="32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 the end of this unit you will: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74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Know about Jesus’s life story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99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 able to decide whether Jesus was inspiring because of his actions</a:t>
                      </a:r>
                      <a:endParaRPr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</a:t>
                      </a: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now what Jesus taught and evaluate whether he was a good and inspiring teacher</a:t>
                      </a:r>
                      <a:endParaRPr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97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Understand who Jesus says he was and why he is so important to Christians</a:t>
                      </a:r>
                      <a:endParaRPr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264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 able to </a:t>
                      </a: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think about why being inspired by Jesus would help some people to be stronger</a:t>
                      </a:r>
                      <a:endParaRPr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 able to express ideas about sources of inspiration in your own life</a:t>
                      </a:r>
                      <a:endParaRPr sz="1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pic>
        <p:nvPicPr>
          <p:cNvPr id="61" name="Google Shape;61;p13"/>
          <p:cNvPicPr preferRelativeResize="0"/>
          <p:nvPr/>
        </p:nvPicPr>
        <p:blipFill rotWithShape="1">
          <a:blip r:embed="rId4">
            <a:alphaModFix/>
          </a:blip>
          <a:srcRect b="36390" l="0" r="438" t="0"/>
          <a:stretch/>
        </p:blipFill>
        <p:spPr>
          <a:xfrm>
            <a:off x="7749550" y="4"/>
            <a:ext cx="977825" cy="103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