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AC61219-C2A6-417B-B387-10CFA229D53D}">
  <a:tblStyle styleId="{BAC61219-C2A6-417B-B387-10CFA229D5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aefdec0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aefdec0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6196350" y="162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{BAC61219-C2A6-417B-B387-10CFA229D53D}</a:tableStyleId>
              </a:tblPr>
              <a:tblGrid>
                <a:gridCol w="986850"/>
                <a:gridCol w="1774600"/>
              </a:tblGrid>
              <a:tr h="293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Key Vocabulary: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hMerge="1"/>
              </a:tr>
              <a:tr h="30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Community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group of people living in the same place or having a particular </a:t>
                      </a: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characteristic</a:t>
                      </a: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in common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7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communion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Christian ceremony based on Jesus’s last meal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7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injustice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Lack of fairness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7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discrimination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treatment of a person or a group of people differently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195125" y="2129413"/>
            <a:ext cx="1431000" cy="3231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Strand:Living</a:t>
            </a:r>
            <a:endParaRPr sz="1500"/>
          </a:p>
        </p:txBody>
      </p:sp>
      <p:sp>
        <p:nvSpPr>
          <p:cNvPr id="56" name="Google Shape;56;p13"/>
          <p:cNvSpPr txBox="1"/>
          <p:nvPr/>
        </p:nvSpPr>
        <p:spPr>
          <a:xfrm>
            <a:off x="1813300" y="160300"/>
            <a:ext cx="5392800" cy="41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latin typeface="Century Gothic"/>
                <a:ea typeface="Century Gothic"/>
                <a:cs typeface="Century Gothic"/>
                <a:sym typeface="Century Gothic"/>
              </a:rPr>
              <a:t>Knowledge Organiser: </a:t>
            </a:r>
            <a:r>
              <a:rPr lang="en-GB" sz="1500">
                <a:latin typeface="Century Gothic"/>
                <a:ea typeface="Century Gothic"/>
                <a:cs typeface="Century Gothic"/>
                <a:sym typeface="Century Gothic"/>
              </a:rPr>
              <a:t>Religious Education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3775" y="121900"/>
            <a:ext cx="1553700" cy="52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latin typeface="Century Gothic"/>
                <a:ea typeface="Century Gothic"/>
                <a:cs typeface="Century Gothic"/>
                <a:sym typeface="Century Gothic"/>
              </a:rPr>
              <a:t>Year 3: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Century Gothic"/>
                <a:ea typeface="Century Gothic"/>
                <a:cs typeface="Century Gothic"/>
                <a:sym typeface="Century Gothic"/>
              </a:rPr>
              <a:t>Summer 2</a:t>
            </a:r>
            <a:endParaRPr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-9600" y="707400"/>
            <a:ext cx="1998216" cy="1359720"/>
          </a:xfrm>
          <a:prstGeom prst="cloud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Big Question: </a:t>
            </a:r>
            <a:endParaRPr b="1" sz="10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does it mean to be a Christian in Britain today?</a:t>
            </a:r>
            <a:endParaRPr/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2058325" y="9895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{BAC61219-C2A6-417B-B387-10CFA229D53D}</a:tableStyleId>
              </a:tblPr>
              <a:tblGrid>
                <a:gridCol w="3900775"/>
              </a:tblGrid>
              <a:tr h="39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 the end of this unit you will: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4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Describe how Christians show their beliefs in thir home and at church</a:t>
                      </a:r>
                      <a:endParaRPr b="1" sz="1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5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Describe how different Christians use music in worship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1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Describe what happens during holy communion and why it is celebrated by most 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Christians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6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Describe ways in which Christians help their community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54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why people stand up against injustice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36390" l="0" r="438" t="0"/>
          <a:stretch/>
        </p:blipFill>
        <p:spPr>
          <a:xfrm>
            <a:off x="7749550" y="4"/>
            <a:ext cx="977825" cy="103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604913"/>
            <a:ext cx="1753525" cy="175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9918" y="4209193"/>
            <a:ext cx="977825" cy="783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